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1"/>
  </p:sldMasterIdLst>
  <p:notesMasterIdLst>
    <p:notesMasterId r:id="rId17"/>
  </p:notesMasterIdLst>
  <p:sldIdLst>
    <p:sldId id="269" r:id="rId2"/>
    <p:sldId id="270" r:id="rId3"/>
    <p:sldId id="265" r:id="rId4"/>
    <p:sldId id="266" r:id="rId5"/>
    <p:sldId id="257" r:id="rId6"/>
    <p:sldId id="273" r:id="rId7"/>
    <p:sldId id="258" r:id="rId8"/>
    <p:sldId id="259" r:id="rId9"/>
    <p:sldId id="264" r:id="rId10"/>
    <p:sldId id="260" r:id="rId11"/>
    <p:sldId id="261" r:id="rId12"/>
    <p:sldId id="272" r:id="rId13"/>
    <p:sldId id="263" r:id="rId14"/>
    <p:sldId id="271" r:id="rId15"/>
    <p:sldId id="262"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0554E87-1F4D-4BC0-AEA5-EDD06639573F}" type="datetimeFigureOut">
              <a:rPr lang="en-US" smtClean="0"/>
              <a:t>7/24/2011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0218F36-D9CB-4AFF-BAE1-6D8B3E329D8F}" type="slidenum">
              <a:rPr lang="en-US" smtClean="0"/>
              <a:t>‹#›</a:t>
            </a:fld>
            <a:endParaRPr lang="en-US"/>
          </a:p>
        </p:txBody>
      </p:sp>
    </p:spTree>
    <p:extLst>
      <p:ext uri="{BB962C8B-B14F-4D97-AF65-F5344CB8AC3E}">
        <p14:creationId xmlns:p14="http://schemas.microsoft.com/office/powerpoint/2010/main" val="838494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B0218F36-D9CB-4AFF-BAE1-6D8B3E329D8F}" type="slidenum">
              <a:rPr lang="en-US" smtClean="0"/>
              <a:t>3</a:t>
            </a:fld>
            <a:endParaRPr lang="en-US"/>
          </a:p>
        </p:txBody>
      </p:sp>
    </p:spTree>
    <p:extLst>
      <p:ext uri="{BB962C8B-B14F-4D97-AF65-F5344CB8AC3E}">
        <p14:creationId xmlns:p14="http://schemas.microsoft.com/office/powerpoint/2010/main" val="19443782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samples taken after death. Another method of diagnosing rabies is to take skin samples. Though not as sensitive, you can also use saliva, urine, and cerebrospinal fluid samples for a diagnosis. </a:t>
            </a:r>
          </a:p>
          <a:p>
            <a:endParaRPr lang="en-US" dirty="0"/>
          </a:p>
        </p:txBody>
      </p:sp>
      <p:sp>
        <p:nvSpPr>
          <p:cNvPr id="4" name="Slide Number Placeholder 3"/>
          <p:cNvSpPr>
            <a:spLocks noGrp="1"/>
          </p:cNvSpPr>
          <p:nvPr>
            <p:ph type="sldNum" sz="quarter" idx="10"/>
          </p:nvPr>
        </p:nvSpPr>
        <p:spPr/>
        <p:txBody>
          <a:bodyPr/>
          <a:lstStyle/>
          <a:p>
            <a:fld id="{B0218F36-D9CB-4AFF-BAE1-6D8B3E329D8F}" type="slidenum">
              <a:rPr lang="en-US" smtClean="0"/>
              <a:t>7</a:t>
            </a:fld>
            <a:endParaRPr lang="en-US"/>
          </a:p>
        </p:txBody>
      </p:sp>
    </p:spTree>
    <p:extLst>
      <p:ext uri="{BB962C8B-B14F-4D97-AF65-F5344CB8AC3E}">
        <p14:creationId xmlns:p14="http://schemas.microsoft.com/office/powerpoint/2010/main" val="18983350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32D276A-767B-4A91-8EF9-296F1C34EA2E}" type="datetimeFigureOut">
              <a:rPr lang="en-US" smtClean="0"/>
              <a:t>7/24/2011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7A1E940-6C2F-46ED-8194-A4FE11B2E561}" type="slidenum">
              <a:rPr lang="en-US" smtClean="0"/>
              <a:t>‹#›</a:t>
            </a:fld>
            <a:endParaRPr lang="en-US" dirty="0"/>
          </a:p>
        </p:txBody>
      </p:sp>
    </p:spTree>
    <p:extLst>
      <p:ext uri="{BB962C8B-B14F-4D97-AF65-F5344CB8AC3E}">
        <p14:creationId xmlns:p14="http://schemas.microsoft.com/office/powerpoint/2010/main" val="26867034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32D276A-767B-4A91-8EF9-296F1C34EA2E}" type="datetimeFigureOut">
              <a:rPr lang="en-US" smtClean="0"/>
              <a:t>7/24/2011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7A1E940-6C2F-46ED-8194-A4FE11B2E561}" type="slidenum">
              <a:rPr lang="en-US" smtClean="0"/>
              <a:t>‹#›</a:t>
            </a:fld>
            <a:endParaRPr lang="en-US" dirty="0"/>
          </a:p>
        </p:txBody>
      </p:sp>
    </p:spTree>
    <p:extLst>
      <p:ext uri="{BB962C8B-B14F-4D97-AF65-F5344CB8AC3E}">
        <p14:creationId xmlns:p14="http://schemas.microsoft.com/office/powerpoint/2010/main" val="27413919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32D276A-767B-4A91-8EF9-296F1C34EA2E}" type="datetimeFigureOut">
              <a:rPr lang="en-US" smtClean="0"/>
              <a:t>7/24/2011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7A1E940-6C2F-46ED-8194-A4FE11B2E561}" type="slidenum">
              <a:rPr lang="en-US" smtClean="0"/>
              <a:t>‹#›</a:t>
            </a:fld>
            <a:endParaRPr lang="en-US" dirty="0"/>
          </a:p>
        </p:txBody>
      </p:sp>
    </p:spTree>
    <p:extLst>
      <p:ext uri="{BB962C8B-B14F-4D97-AF65-F5344CB8AC3E}">
        <p14:creationId xmlns:p14="http://schemas.microsoft.com/office/powerpoint/2010/main" val="2383986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32D276A-767B-4A91-8EF9-296F1C34EA2E}" type="datetimeFigureOut">
              <a:rPr lang="en-US" smtClean="0"/>
              <a:t>7/24/2011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7A1E940-6C2F-46ED-8194-A4FE11B2E561}" type="slidenum">
              <a:rPr lang="en-US" smtClean="0"/>
              <a:t>‹#›</a:t>
            </a:fld>
            <a:endParaRPr lang="en-US" dirty="0"/>
          </a:p>
        </p:txBody>
      </p:sp>
    </p:spTree>
    <p:extLst>
      <p:ext uri="{BB962C8B-B14F-4D97-AF65-F5344CB8AC3E}">
        <p14:creationId xmlns:p14="http://schemas.microsoft.com/office/powerpoint/2010/main" val="3587023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32D276A-767B-4A91-8EF9-296F1C34EA2E}" type="datetimeFigureOut">
              <a:rPr lang="en-US" smtClean="0"/>
              <a:t>7/24/2011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7A1E940-6C2F-46ED-8194-A4FE11B2E561}" type="slidenum">
              <a:rPr lang="en-US" smtClean="0"/>
              <a:t>‹#›</a:t>
            </a:fld>
            <a:endParaRPr lang="en-US" dirty="0"/>
          </a:p>
        </p:txBody>
      </p:sp>
    </p:spTree>
    <p:extLst>
      <p:ext uri="{BB962C8B-B14F-4D97-AF65-F5344CB8AC3E}">
        <p14:creationId xmlns:p14="http://schemas.microsoft.com/office/powerpoint/2010/main" val="30129576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32D276A-767B-4A91-8EF9-296F1C34EA2E}" type="datetimeFigureOut">
              <a:rPr lang="en-US" smtClean="0"/>
              <a:t>7/24/2011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7A1E940-6C2F-46ED-8194-A4FE11B2E561}" type="slidenum">
              <a:rPr lang="en-US" smtClean="0"/>
              <a:t>‹#›</a:t>
            </a:fld>
            <a:endParaRPr lang="en-US" dirty="0"/>
          </a:p>
        </p:txBody>
      </p:sp>
    </p:spTree>
    <p:extLst>
      <p:ext uri="{BB962C8B-B14F-4D97-AF65-F5344CB8AC3E}">
        <p14:creationId xmlns:p14="http://schemas.microsoft.com/office/powerpoint/2010/main" val="346732972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32D276A-767B-4A91-8EF9-296F1C34EA2E}" type="datetimeFigureOut">
              <a:rPr lang="en-US" smtClean="0"/>
              <a:t>7/24/2011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7A1E940-6C2F-46ED-8194-A4FE11B2E561}" type="slidenum">
              <a:rPr lang="en-US" smtClean="0"/>
              <a:t>‹#›</a:t>
            </a:fld>
            <a:endParaRPr lang="en-US" dirty="0"/>
          </a:p>
        </p:txBody>
      </p:sp>
    </p:spTree>
    <p:extLst>
      <p:ext uri="{BB962C8B-B14F-4D97-AF65-F5344CB8AC3E}">
        <p14:creationId xmlns:p14="http://schemas.microsoft.com/office/powerpoint/2010/main" val="39050437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32D276A-767B-4A91-8EF9-296F1C34EA2E}" type="datetimeFigureOut">
              <a:rPr lang="en-US" smtClean="0"/>
              <a:t>7/24/2011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7A1E940-6C2F-46ED-8194-A4FE11B2E561}" type="slidenum">
              <a:rPr lang="en-US" smtClean="0"/>
              <a:t>‹#›</a:t>
            </a:fld>
            <a:endParaRPr lang="en-US" dirty="0"/>
          </a:p>
        </p:txBody>
      </p:sp>
    </p:spTree>
    <p:extLst>
      <p:ext uri="{BB962C8B-B14F-4D97-AF65-F5344CB8AC3E}">
        <p14:creationId xmlns:p14="http://schemas.microsoft.com/office/powerpoint/2010/main" val="33087700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2D276A-767B-4A91-8EF9-296F1C34EA2E}" type="datetimeFigureOut">
              <a:rPr lang="en-US" smtClean="0"/>
              <a:t>7/24/2011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7A1E940-6C2F-46ED-8194-A4FE11B2E561}" type="slidenum">
              <a:rPr lang="en-US" smtClean="0"/>
              <a:t>‹#›</a:t>
            </a:fld>
            <a:endParaRPr lang="en-US" dirty="0"/>
          </a:p>
        </p:txBody>
      </p:sp>
    </p:spTree>
    <p:extLst>
      <p:ext uri="{BB962C8B-B14F-4D97-AF65-F5344CB8AC3E}">
        <p14:creationId xmlns:p14="http://schemas.microsoft.com/office/powerpoint/2010/main" val="24554829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32D276A-767B-4A91-8EF9-296F1C34EA2E}" type="datetimeFigureOut">
              <a:rPr lang="en-US" smtClean="0"/>
              <a:t>7/24/2011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7A1E940-6C2F-46ED-8194-A4FE11B2E561}" type="slidenum">
              <a:rPr lang="en-US" smtClean="0"/>
              <a:t>‹#›</a:t>
            </a:fld>
            <a:endParaRPr lang="en-US" dirty="0"/>
          </a:p>
        </p:txBody>
      </p:sp>
    </p:spTree>
    <p:extLst>
      <p:ext uri="{BB962C8B-B14F-4D97-AF65-F5344CB8AC3E}">
        <p14:creationId xmlns:p14="http://schemas.microsoft.com/office/powerpoint/2010/main" val="14855746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32D276A-767B-4A91-8EF9-296F1C34EA2E}" type="datetimeFigureOut">
              <a:rPr lang="en-US" smtClean="0"/>
              <a:t>7/24/2011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7A1E940-6C2F-46ED-8194-A4FE11B2E561}" type="slidenum">
              <a:rPr lang="en-US" smtClean="0"/>
              <a:t>‹#›</a:t>
            </a:fld>
            <a:endParaRPr lang="en-US" dirty="0"/>
          </a:p>
        </p:txBody>
      </p:sp>
    </p:spTree>
    <p:extLst>
      <p:ext uri="{BB962C8B-B14F-4D97-AF65-F5344CB8AC3E}">
        <p14:creationId xmlns:p14="http://schemas.microsoft.com/office/powerpoint/2010/main" val="38923893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32D276A-767B-4A91-8EF9-296F1C34EA2E}" type="datetimeFigureOut">
              <a:rPr lang="en-US" smtClean="0"/>
              <a:t>7/24/2011</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7A1E940-6C2F-46ED-8194-A4FE11B2E561}" type="slidenum">
              <a:rPr lang="en-US" smtClean="0"/>
              <a:t>‹#›</a:t>
            </a:fld>
            <a:endParaRPr lang="en-US" dirty="0"/>
          </a:p>
        </p:txBody>
      </p:sp>
    </p:spTree>
    <p:extLst>
      <p:ext uri="{BB962C8B-B14F-4D97-AF65-F5344CB8AC3E}">
        <p14:creationId xmlns:p14="http://schemas.microsoft.com/office/powerpoint/2010/main" val="973742011"/>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cdc.gov/rabies/transmission/virus/html" TargetMode="External"/><Relationship Id="rId7" Type="http://schemas.openxmlformats.org/officeDocument/2006/relationships/hyperlink" Target="http://pathmicro.med.sc.edu/virol/rabies.htm" TargetMode="External"/><Relationship Id="rId2" Type="http://schemas.openxmlformats.org/officeDocument/2006/relationships/hyperlink" Target="http://www.wildwoodsurvival.com/survival/health/rabies.html#whatisit" TargetMode="External"/><Relationship Id="rId1" Type="http://schemas.openxmlformats.org/officeDocument/2006/relationships/slideLayout" Target="../slideLayouts/slideLayout2.xml"/><Relationship Id="rId6" Type="http://schemas.openxmlformats.org/officeDocument/2006/relationships/hyperlink" Target="http://www.felipedia.org/~felipedi/wiki/index.php/Rabies" TargetMode="External"/><Relationship Id="rId5" Type="http://schemas.openxmlformats.org/officeDocument/2006/relationships/hyperlink" Target="http://www.ndhealth.gov/disease/Rabies/qanda.htm" TargetMode="External"/><Relationship Id="rId4" Type="http://schemas.openxmlformats.org/officeDocument/2006/relationships/hyperlink" Target="http://en.wikipedia.org/wiki/Rabies_in_animals" TargetMode="External"/></Relationships>
</file>

<file path=ppt/slides/_rels/slide2.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rabies</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7891062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Tell me about the tell-tell signs…</a:t>
            </a:r>
            <a:endParaRPr lang="en-US" dirty="0"/>
          </a:p>
        </p:txBody>
      </p:sp>
      <p:sp>
        <p:nvSpPr>
          <p:cNvPr id="3" name="Content Placeholder 2"/>
          <p:cNvSpPr>
            <a:spLocks noGrp="1"/>
          </p:cNvSpPr>
          <p:nvPr>
            <p:ph idx="1"/>
          </p:nvPr>
        </p:nvSpPr>
        <p:spPr/>
        <p:txBody>
          <a:bodyPr/>
          <a:lstStyle/>
          <a:p>
            <a:pPr marL="0" indent="0">
              <a:buNone/>
            </a:pPr>
            <a:r>
              <a:rPr lang="en-US" dirty="0" smtClean="0"/>
              <a:t>Personality and behavioral changes can occur. If it’s a wild animal, they’ll be less prone to avoidance of humans and domesticated animals. An infected animal won’t eat, will become hydrophobic, have fevers, and can acquire an unsteady gait. In later stages paralysis may start caudal of the body and progress cranially. </a:t>
            </a:r>
            <a:r>
              <a:rPr lang="en-US" dirty="0" err="1" smtClean="0"/>
              <a:t>Ptyalism</a:t>
            </a:r>
            <a:r>
              <a:rPr lang="en-US" dirty="0" smtClean="0"/>
              <a:t> may also occur, along with aggression, cerebral dysfunction, and seizures.</a:t>
            </a:r>
          </a:p>
        </p:txBody>
      </p:sp>
    </p:spTree>
    <p:extLst>
      <p:ext uri="{BB962C8B-B14F-4D97-AF65-F5344CB8AC3E}">
        <p14:creationId xmlns:p14="http://schemas.microsoft.com/office/powerpoint/2010/main" val="264894931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Transmission</a:t>
            </a:r>
            <a:endParaRPr lang="en-US" dirty="0"/>
          </a:p>
        </p:txBody>
      </p:sp>
      <p:sp>
        <p:nvSpPr>
          <p:cNvPr id="3" name="Content Placeholder 2"/>
          <p:cNvSpPr>
            <a:spLocks noGrp="1"/>
          </p:cNvSpPr>
          <p:nvPr>
            <p:ph idx="1"/>
          </p:nvPr>
        </p:nvSpPr>
        <p:spPr/>
        <p:txBody>
          <a:bodyPr>
            <a:normAutofit fontScale="85000" lnSpcReduction="20000"/>
          </a:bodyPr>
          <a:lstStyle/>
          <a:p>
            <a:pPr marL="0" indent="0">
              <a:buNone/>
            </a:pPr>
            <a:r>
              <a:rPr lang="en-US" dirty="0" smtClean="0"/>
              <a:t>The rabies virus can be transmitted by four different ways:</a:t>
            </a:r>
          </a:p>
          <a:p>
            <a:r>
              <a:rPr lang="en-US" dirty="0" smtClean="0"/>
              <a:t>Vertical transmission- contraction from mother to baby</a:t>
            </a:r>
          </a:p>
          <a:p>
            <a:r>
              <a:rPr lang="en-US" dirty="0" smtClean="0"/>
              <a:t>Aerosol-contracted from the air through the respiratory tract</a:t>
            </a:r>
          </a:p>
          <a:p>
            <a:r>
              <a:rPr lang="en-US" dirty="0" smtClean="0"/>
              <a:t>Rabid meat-ingesting animal meat that has rabies(contact of the virus through any cuts or lesions)</a:t>
            </a:r>
          </a:p>
          <a:p>
            <a:r>
              <a:rPr lang="en-US" dirty="0" smtClean="0"/>
              <a:t>Saliva-entry of saliva through bites or scratches or even mucous membranes.</a:t>
            </a:r>
          </a:p>
          <a:p>
            <a:pPr marL="0" indent="0">
              <a:buNone/>
            </a:pPr>
            <a:r>
              <a:rPr lang="en-US" dirty="0" smtClean="0"/>
              <a:t>*The most common transmitters for Rabies virus are raccoons, foxes, skunks, coyotes, and bats.</a:t>
            </a:r>
          </a:p>
        </p:txBody>
      </p:sp>
    </p:spTree>
    <p:extLst>
      <p:ext uri="{BB962C8B-B14F-4D97-AF65-F5344CB8AC3E}">
        <p14:creationId xmlns:p14="http://schemas.microsoft.com/office/powerpoint/2010/main" val="131686175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Information for the Civilians</a:t>
            </a:r>
            <a:endParaRPr lang="en-US" dirty="0"/>
          </a:p>
        </p:txBody>
      </p:sp>
      <p:sp>
        <p:nvSpPr>
          <p:cNvPr id="3" name="Content Placeholder 2"/>
          <p:cNvSpPr>
            <a:spLocks noGrp="1"/>
          </p:cNvSpPr>
          <p:nvPr>
            <p:ph idx="1"/>
          </p:nvPr>
        </p:nvSpPr>
        <p:spPr/>
        <p:txBody>
          <a:bodyPr>
            <a:noAutofit/>
          </a:bodyPr>
          <a:lstStyle/>
          <a:p>
            <a:pPr marL="0" indent="0">
              <a:buNone/>
            </a:pPr>
            <a:r>
              <a:rPr lang="en-US" sz="2400" dirty="0" smtClean="0"/>
              <a:t> If you believe your animal has fallen victim to effective exposure to the rabies virus, you should take them to your veterinarian as soon as possible for post exposure prophylactic treatment. This method is a preventative so it should be given in a reasonable amount of time, preferably before the virus has a chance to settle and take affect. This virus can acutely or chronically attack the victim so having your pet in for regular check ups would very well be helpful. And if your pet begins to act abnormal for any reason, this too is a reason for a meeting with your veterinarian. Keeping your animal away from other wild animals would be a good idea in trying to prevent rabies also. Keep in mind that rabies is “zoonotic”. This means that it can be transferred to human via animal. If you ever have to deal with a rabid animal, you must take serious precautions. </a:t>
            </a:r>
            <a:endParaRPr lang="en-US" sz="2400" dirty="0"/>
          </a:p>
        </p:txBody>
      </p:sp>
    </p:spTree>
    <p:extLst>
      <p:ext uri="{BB962C8B-B14F-4D97-AF65-F5344CB8AC3E}">
        <p14:creationId xmlns:p14="http://schemas.microsoft.com/office/powerpoint/2010/main" val="8654906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Cool Facts</a:t>
            </a:r>
            <a:endParaRPr lang="en-US" dirty="0"/>
          </a:p>
        </p:txBody>
      </p:sp>
      <p:sp>
        <p:nvSpPr>
          <p:cNvPr id="3" name="Content Placeholder 2"/>
          <p:cNvSpPr>
            <a:spLocks noGrp="1"/>
          </p:cNvSpPr>
          <p:nvPr>
            <p:ph idx="1"/>
          </p:nvPr>
        </p:nvSpPr>
        <p:spPr/>
        <p:txBody>
          <a:bodyPr>
            <a:normAutofit fontScale="77500" lnSpcReduction="20000"/>
          </a:bodyPr>
          <a:lstStyle/>
          <a:p>
            <a:pPr marL="571500" indent="-571500">
              <a:buFont typeface="+mj-lt"/>
              <a:buAutoNum type="romanUcPeriod"/>
            </a:pPr>
            <a:r>
              <a:rPr lang="en-US" dirty="0" smtClean="0"/>
              <a:t>Very delicate virus, once the saliva has dried the virus is no longer infectious.</a:t>
            </a:r>
          </a:p>
          <a:p>
            <a:pPr marL="571500" indent="-571500">
              <a:buFont typeface="+mj-lt"/>
              <a:buAutoNum type="romanUcPeriod"/>
            </a:pPr>
            <a:r>
              <a:rPr lang="en-US" dirty="0" smtClean="0"/>
              <a:t>World Rabies Day is September 28</a:t>
            </a:r>
            <a:r>
              <a:rPr lang="en-US" baseline="30000" dirty="0" smtClean="0"/>
              <a:t>th</a:t>
            </a:r>
            <a:r>
              <a:rPr lang="en-US" dirty="0" smtClean="0"/>
              <a:t>.</a:t>
            </a:r>
          </a:p>
          <a:p>
            <a:pPr marL="571500" indent="-571500">
              <a:buFont typeface="+mj-lt"/>
              <a:buAutoNum type="romanUcPeriod"/>
            </a:pPr>
            <a:r>
              <a:rPr lang="en-US" dirty="0" smtClean="0"/>
              <a:t>The word rabies is derived from Latin rabies meaning “madness”.</a:t>
            </a:r>
          </a:p>
          <a:p>
            <a:pPr marL="571500" indent="-571500">
              <a:buFont typeface="+mj-lt"/>
              <a:buAutoNum type="romanUcPeriod"/>
            </a:pPr>
            <a:r>
              <a:rPr lang="en-US" dirty="0" smtClean="0"/>
              <a:t>Raccoons are the most common carriers of rabies in the U.S.A.</a:t>
            </a:r>
          </a:p>
          <a:p>
            <a:pPr marL="571500" indent="-571500">
              <a:buFont typeface="+mj-lt"/>
              <a:buAutoNum type="romanUcPeriod"/>
            </a:pPr>
            <a:r>
              <a:rPr lang="en-US" dirty="0" smtClean="0"/>
              <a:t>Domesticated animals make up less than 10% of reported rabies cases.</a:t>
            </a:r>
          </a:p>
          <a:p>
            <a:pPr marL="571500" indent="-571500">
              <a:buFont typeface="+mj-lt"/>
              <a:buAutoNum type="romanUcPeriod"/>
            </a:pPr>
            <a:r>
              <a:rPr lang="en-US" dirty="0" smtClean="0"/>
              <a:t>Rabies virus is present not in the blood stream but in the nervous tissue .</a:t>
            </a:r>
          </a:p>
          <a:p>
            <a:pPr marL="571500" indent="-571500">
              <a:buFont typeface="+mj-lt"/>
              <a:buAutoNum type="romanUcPeriod"/>
            </a:pPr>
            <a:r>
              <a:rPr lang="en-US" dirty="0" smtClean="0"/>
              <a:t>Hawaii, England, Australia, Sweden and Japan are rabies free.</a:t>
            </a:r>
          </a:p>
        </p:txBody>
      </p:sp>
    </p:spTree>
    <p:extLst>
      <p:ext uri="{BB962C8B-B14F-4D97-AF65-F5344CB8AC3E}">
        <p14:creationId xmlns:p14="http://schemas.microsoft.com/office/powerpoint/2010/main" val="2094687546"/>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 &amp; A”</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How long is the rabies virus’s incubation period? The </a:t>
            </a:r>
            <a:r>
              <a:rPr lang="en-US" dirty="0"/>
              <a:t>incubation period itself for rabies can vary from a few days to several years. Though it’s typically from one to three months. </a:t>
            </a:r>
            <a:endParaRPr lang="en-US" dirty="0" smtClean="0"/>
          </a:p>
          <a:p>
            <a:r>
              <a:rPr lang="en-US" dirty="0" smtClean="0"/>
              <a:t>What is the Codex of </a:t>
            </a:r>
            <a:r>
              <a:rPr lang="en-US" dirty="0" err="1" smtClean="0"/>
              <a:t>Eshnunna?The</a:t>
            </a:r>
            <a:r>
              <a:rPr lang="en-US" dirty="0" smtClean="0"/>
              <a:t> Codex of </a:t>
            </a:r>
            <a:r>
              <a:rPr lang="en-US" dirty="0" err="1" smtClean="0"/>
              <a:t>Eshnunna</a:t>
            </a:r>
            <a:r>
              <a:rPr lang="en-US" dirty="0" smtClean="0"/>
              <a:t> are just the laws and orders of </a:t>
            </a:r>
            <a:r>
              <a:rPr lang="en-US" dirty="0" err="1" smtClean="0"/>
              <a:t>Eshnunna</a:t>
            </a:r>
            <a:r>
              <a:rPr lang="en-US" dirty="0" smtClean="0"/>
              <a:t>.</a:t>
            </a:r>
          </a:p>
          <a:p>
            <a:r>
              <a:rPr lang="en-US" dirty="0"/>
              <a:t> </a:t>
            </a:r>
            <a:r>
              <a:rPr lang="en-US" dirty="0" smtClean="0"/>
              <a:t>What is a PCR test? Stands for polymerase chain reaction, this technique amplifies pieces of DNA to examine it and diagnose a disease.</a:t>
            </a:r>
          </a:p>
          <a:p>
            <a:r>
              <a:rPr lang="en-US" dirty="0" smtClean="0"/>
              <a:t>What is </a:t>
            </a:r>
            <a:r>
              <a:rPr lang="en-US" dirty="0" err="1" smtClean="0"/>
              <a:t>ptyalism</a:t>
            </a:r>
            <a:r>
              <a:rPr lang="en-US" dirty="0" smtClean="0"/>
              <a:t>? Excessive oral salivation </a:t>
            </a:r>
          </a:p>
          <a:p>
            <a:pPr marL="0" indent="0">
              <a:buNone/>
            </a:pPr>
            <a:r>
              <a:rPr lang="en-US" dirty="0" smtClean="0"/>
              <a:t>Production.</a:t>
            </a:r>
          </a:p>
          <a:p>
            <a:r>
              <a:rPr lang="en-US" dirty="0" smtClean="0"/>
              <a:t>Is rabies zoonotic? Yes, it is.</a:t>
            </a:r>
            <a:endParaRPr lang="en-US" dirty="0"/>
          </a:p>
        </p:txBody>
      </p:sp>
    </p:spTree>
    <p:extLst>
      <p:ext uri="{BB962C8B-B14F-4D97-AF65-F5344CB8AC3E}">
        <p14:creationId xmlns:p14="http://schemas.microsoft.com/office/powerpoint/2010/main" val="15365084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92500" lnSpcReduction="10000"/>
          </a:bodyPr>
          <a:lstStyle/>
          <a:p>
            <a:pPr>
              <a:buFont typeface="Wingdings" pitchFamily="2" charset="2"/>
              <a:buChar char="v"/>
            </a:pPr>
            <a:r>
              <a:rPr lang="en-US" sz="2800" dirty="0" smtClean="0">
                <a:hlinkClick r:id="rId2"/>
              </a:rPr>
              <a:t>http://www.wildwoodsurvival.com/survival/health/rabies.html#whatisit</a:t>
            </a:r>
            <a:endParaRPr lang="en-US" sz="2800" dirty="0" smtClean="0"/>
          </a:p>
          <a:p>
            <a:pPr>
              <a:buFont typeface="Wingdings" pitchFamily="2" charset="2"/>
              <a:buChar char="v"/>
            </a:pPr>
            <a:r>
              <a:rPr lang="en-US" sz="2800" dirty="0" smtClean="0">
                <a:hlinkClick r:id="rId3"/>
              </a:rPr>
              <a:t>http://www.cdc.gov/rabies/transmission/virus/html</a:t>
            </a:r>
            <a:endParaRPr lang="en-US" sz="2800" dirty="0" smtClean="0"/>
          </a:p>
          <a:p>
            <a:pPr>
              <a:buFont typeface="Wingdings" pitchFamily="2" charset="2"/>
              <a:buChar char="v"/>
            </a:pPr>
            <a:r>
              <a:rPr lang="en-US" sz="2800" dirty="0" smtClean="0">
                <a:hlinkClick r:id="rId4"/>
              </a:rPr>
              <a:t>http://en.wikipedia.org/wiki/Rabies_in_animals</a:t>
            </a:r>
            <a:endParaRPr lang="en-US" sz="2800" dirty="0" smtClean="0"/>
          </a:p>
          <a:p>
            <a:pPr>
              <a:buFont typeface="Wingdings" pitchFamily="2" charset="2"/>
              <a:buChar char="v"/>
            </a:pPr>
            <a:r>
              <a:rPr lang="en-US" sz="2800" dirty="0" smtClean="0"/>
              <a:t>Webster’s Encyclopedic Unabridged Dictionary of the English Language</a:t>
            </a:r>
          </a:p>
          <a:p>
            <a:pPr>
              <a:buFont typeface="Wingdings" pitchFamily="2" charset="2"/>
              <a:buChar char="v"/>
            </a:pPr>
            <a:r>
              <a:rPr lang="en-US" sz="2800" dirty="0" smtClean="0">
                <a:hlinkClick r:id="rId5"/>
              </a:rPr>
              <a:t>http://www.ndhealth.gov/disease/Rabies/qanda.htm</a:t>
            </a:r>
            <a:endParaRPr lang="en-US" sz="2800" dirty="0" smtClean="0"/>
          </a:p>
          <a:p>
            <a:pPr>
              <a:buFont typeface="Wingdings" pitchFamily="2" charset="2"/>
              <a:buChar char="v"/>
            </a:pPr>
            <a:r>
              <a:rPr lang="en-US" sz="2800" dirty="0">
                <a:hlinkClick r:id="rId6"/>
              </a:rPr>
              <a:t>http://www.felipedia.org/~</a:t>
            </a:r>
            <a:r>
              <a:rPr lang="en-US" sz="2800" dirty="0" smtClean="0">
                <a:hlinkClick r:id="rId6"/>
              </a:rPr>
              <a:t>felipedi/wiki/index.php/Rabies</a:t>
            </a:r>
            <a:endParaRPr lang="en-US" sz="2800" dirty="0" smtClean="0"/>
          </a:p>
          <a:p>
            <a:pPr>
              <a:buFont typeface="Wingdings" pitchFamily="2" charset="2"/>
              <a:buChar char="v"/>
            </a:pPr>
            <a:r>
              <a:rPr lang="en-US" sz="2800" dirty="0">
                <a:hlinkClick r:id="rId7"/>
              </a:rPr>
              <a:t>http://</a:t>
            </a:r>
            <a:r>
              <a:rPr lang="en-US" sz="2800" dirty="0" smtClean="0">
                <a:hlinkClick r:id="rId7"/>
              </a:rPr>
              <a:t>pathmicro.med.sc.edu/virol/rabies.htm</a:t>
            </a:r>
            <a:endParaRPr lang="en-US" sz="2800" dirty="0" smtClean="0"/>
          </a:p>
          <a:p>
            <a:pPr marL="0" indent="0">
              <a:buNone/>
            </a:pPr>
            <a:endParaRPr lang="en-US" sz="2800" dirty="0" smtClean="0"/>
          </a:p>
          <a:p>
            <a:pPr>
              <a:buFont typeface="Wingdings" pitchFamily="2" charset="2"/>
              <a:buChar char="v"/>
            </a:pPr>
            <a:endParaRPr lang="en-US" sz="2800" dirty="0" smtClean="0"/>
          </a:p>
          <a:p>
            <a:pPr marL="0" indent="0">
              <a:buNone/>
            </a:pPr>
            <a:endParaRPr lang="en-US" sz="2800" dirty="0" smtClean="0"/>
          </a:p>
          <a:p>
            <a:pPr>
              <a:buFont typeface="Wingdings" pitchFamily="2" charset="2"/>
              <a:buChar char="v"/>
            </a:pPr>
            <a:endParaRPr lang="en-US" dirty="0"/>
          </a:p>
        </p:txBody>
      </p:sp>
    </p:spTree>
    <p:extLst>
      <p:ext uri="{BB962C8B-B14F-4D97-AF65-F5344CB8AC3E}">
        <p14:creationId xmlns:p14="http://schemas.microsoft.com/office/powerpoint/2010/main" val="137710229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Rabies??? What is that?</a:t>
            </a:r>
            <a:endParaRPr lang="en-US" dirty="0"/>
          </a:p>
        </p:txBody>
      </p:sp>
      <p:sp>
        <p:nvSpPr>
          <p:cNvPr id="3" name="Content Placeholder 2"/>
          <p:cNvSpPr>
            <a:spLocks noGrp="1"/>
          </p:cNvSpPr>
          <p:nvPr>
            <p:ph idx="1"/>
          </p:nvPr>
        </p:nvSpPr>
        <p:spPr/>
        <p:txBody>
          <a:bodyPr>
            <a:normAutofit/>
          </a:bodyPr>
          <a:lstStyle/>
          <a:p>
            <a:pPr marL="0" indent="0">
              <a:buNone/>
            </a:pPr>
            <a:r>
              <a:rPr lang="en-US" sz="2800" dirty="0" smtClean="0"/>
              <a:t>Rabies is a viral infection that affects the nervous system of mammals. It causes encephalitis and myelitis. And in just about every case, causes death. Any signalment of animal can be </a:t>
            </a:r>
          </a:p>
          <a:p>
            <a:pPr marL="0" indent="0">
              <a:buNone/>
            </a:pPr>
            <a:r>
              <a:rPr lang="en-US" sz="2800" dirty="0" smtClean="0"/>
              <a:t>susceptible to retracting</a:t>
            </a:r>
          </a:p>
          <a:p>
            <a:pPr marL="0" indent="0">
              <a:buNone/>
            </a:pPr>
            <a:r>
              <a:rPr lang="en-US" sz="2800" dirty="0" smtClean="0"/>
              <a:t>rabies after being exposed </a:t>
            </a:r>
          </a:p>
          <a:p>
            <a:pPr marL="0" indent="0">
              <a:buNone/>
            </a:pPr>
            <a:r>
              <a:rPr lang="en-US" sz="2800" dirty="0" smtClean="0"/>
              <a:t>to it. Canine </a:t>
            </a:r>
            <a:r>
              <a:rPr lang="en-US" sz="2800" dirty="0"/>
              <a:t>rabies is </a:t>
            </a:r>
            <a:endParaRPr lang="en-US" sz="2800" dirty="0" smtClean="0"/>
          </a:p>
          <a:p>
            <a:pPr marL="0" indent="0">
              <a:buNone/>
            </a:pPr>
            <a:r>
              <a:rPr lang="en-US" sz="2800" dirty="0" smtClean="0"/>
              <a:t>prevalent in Latin </a:t>
            </a:r>
            <a:r>
              <a:rPr lang="en-US" sz="2800" dirty="0"/>
              <a:t>America</a:t>
            </a:r>
            <a:r>
              <a:rPr lang="en-US" sz="2800" dirty="0" smtClean="0"/>
              <a:t>,</a:t>
            </a:r>
          </a:p>
          <a:p>
            <a:pPr marL="0" indent="0">
              <a:buNone/>
            </a:pPr>
            <a:r>
              <a:rPr lang="en-US" sz="2800" dirty="0" smtClean="0"/>
              <a:t>Asia </a:t>
            </a:r>
            <a:r>
              <a:rPr lang="en-US" sz="2800" dirty="0"/>
              <a:t>and </a:t>
            </a:r>
            <a:r>
              <a:rPr lang="en-US" sz="2800" dirty="0" smtClean="0"/>
              <a:t>Africa</a:t>
            </a:r>
            <a:r>
              <a:rPr lang="en-US" sz="2400" dirty="0" smtClean="0"/>
              <a:t>.</a:t>
            </a:r>
            <a:endParaRPr lang="en-US" sz="2400" dirty="0"/>
          </a:p>
        </p:txBody>
      </p:sp>
      <p:pic>
        <p:nvPicPr>
          <p:cNvPr id="1027" name="Picture 3" descr="C:\Users\Public\Pictures\bite2.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91050" y="3200400"/>
            <a:ext cx="4552950" cy="367145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1740454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Some history for you!</a:t>
            </a:r>
            <a:endParaRPr lang="en-US" dirty="0"/>
          </a:p>
        </p:txBody>
      </p:sp>
      <p:sp>
        <p:nvSpPr>
          <p:cNvPr id="3" name="Content Placeholder 2"/>
          <p:cNvSpPr>
            <a:spLocks noGrp="1"/>
          </p:cNvSpPr>
          <p:nvPr>
            <p:ph idx="1"/>
          </p:nvPr>
        </p:nvSpPr>
        <p:spPr/>
        <p:txBody>
          <a:bodyPr>
            <a:normAutofit fontScale="92500" lnSpcReduction="10000"/>
          </a:bodyPr>
          <a:lstStyle/>
          <a:p>
            <a:pPr marL="0" indent="0">
              <a:buNone/>
            </a:pPr>
            <a:r>
              <a:rPr lang="en-US" dirty="0" smtClean="0"/>
              <a:t>The </a:t>
            </a:r>
            <a:r>
              <a:rPr lang="en-US" dirty="0"/>
              <a:t>first written record of rabies is in the Mesopotamian Codex of </a:t>
            </a:r>
            <a:r>
              <a:rPr lang="en-US" dirty="0" err="1"/>
              <a:t>Eshnunna</a:t>
            </a:r>
            <a:r>
              <a:rPr lang="en-US" dirty="0"/>
              <a:t> </a:t>
            </a:r>
            <a:r>
              <a:rPr lang="en-US" dirty="0" smtClean="0"/>
              <a:t>in 1930 B.C. The Codex states that </a:t>
            </a:r>
            <a:r>
              <a:rPr lang="en-US" dirty="0"/>
              <a:t>the owner of a dog showing symptoms of rabies should take preventive </a:t>
            </a:r>
            <a:r>
              <a:rPr lang="en-US" dirty="0" smtClean="0"/>
              <a:t>measures </a:t>
            </a:r>
            <a:r>
              <a:rPr lang="en-US" dirty="0"/>
              <a:t>against </a:t>
            </a:r>
            <a:r>
              <a:rPr lang="en-US" dirty="0" smtClean="0"/>
              <a:t>bites from the animal. </a:t>
            </a:r>
            <a:r>
              <a:rPr lang="en-US" dirty="0"/>
              <a:t>If another person was bitten by a rabid dog and later died, the owner was </a:t>
            </a:r>
            <a:r>
              <a:rPr lang="en-US" dirty="0" smtClean="0"/>
              <a:t>fined heavily. Contrary to that being the first written record, descriptions of rabies dates back to 1530.</a:t>
            </a:r>
            <a:r>
              <a:rPr lang="en-US" dirty="0"/>
              <a:t> There are also hieroglyphics from Egypt. </a:t>
            </a:r>
          </a:p>
          <a:p>
            <a:pPr marL="0" indent="0">
              <a:buNone/>
            </a:pPr>
            <a:endParaRPr lang="en-US" dirty="0"/>
          </a:p>
        </p:txBody>
      </p:sp>
    </p:spTree>
    <p:extLst>
      <p:ext uri="{BB962C8B-B14F-4D97-AF65-F5344CB8AC3E}">
        <p14:creationId xmlns:p14="http://schemas.microsoft.com/office/powerpoint/2010/main" val="227350131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en-US" sz="4300" dirty="0" smtClean="0"/>
              <a:t>Rabies Make Up.</a:t>
            </a:r>
            <a:endParaRPr lang="en-US" sz="4300" dirty="0"/>
          </a:p>
        </p:txBody>
      </p:sp>
      <p:sp>
        <p:nvSpPr>
          <p:cNvPr id="3" name="Content Placeholder 2"/>
          <p:cNvSpPr>
            <a:spLocks noGrp="1"/>
          </p:cNvSpPr>
          <p:nvPr>
            <p:ph idx="1"/>
          </p:nvPr>
        </p:nvSpPr>
        <p:spPr>
          <a:xfrm>
            <a:off x="457200" y="1600200"/>
            <a:ext cx="8229600" cy="5257800"/>
          </a:xfrm>
        </p:spPr>
        <p:txBody>
          <a:bodyPr>
            <a:normAutofit fontScale="92500" lnSpcReduction="20000"/>
          </a:bodyPr>
          <a:lstStyle/>
          <a:p>
            <a:pPr marL="0" indent="0">
              <a:buNone/>
            </a:pPr>
            <a:r>
              <a:rPr lang="en-US" dirty="0" smtClean="0"/>
              <a:t> </a:t>
            </a:r>
          </a:p>
          <a:p>
            <a:pPr marL="0" indent="0">
              <a:buNone/>
            </a:pPr>
            <a:endParaRPr lang="en-US" dirty="0"/>
          </a:p>
          <a:p>
            <a:pPr marL="0" indent="0">
              <a:buNone/>
            </a:pPr>
            <a:endParaRPr lang="en-US" dirty="0"/>
          </a:p>
          <a:p>
            <a:pPr marL="0" indent="0" algn="r">
              <a:buNone/>
            </a:pPr>
            <a:r>
              <a:rPr lang="en-US" dirty="0" smtClean="0"/>
              <a:t>            The </a:t>
            </a:r>
            <a:r>
              <a:rPr lang="en-US" dirty="0"/>
              <a:t>rabies virus belongs to the order </a:t>
            </a:r>
            <a:r>
              <a:rPr lang="en-US" dirty="0" err="1"/>
              <a:t>Mononegavirales</a:t>
            </a:r>
            <a:r>
              <a:rPr lang="en-US" dirty="0"/>
              <a:t>. These are viruses with non-segmented, negative stranded RNA genomes. The virus is classified in the </a:t>
            </a:r>
            <a:r>
              <a:rPr lang="en-US" dirty="0" err="1"/>
              <a:t>Rhabdoviridae</a:t>
            </a:r>
            <a:r>
              <a:rPr lang="en-US" dirty="0"/>
              <a:t> family which gives them a distinct shape of a bullet. The </a:t>
            </a:r>
            <a:r>
              <a:rPr lang="en-US" dirty="0" err="1"/>
              <a:t>Lyssavirus</a:t>
            </a:r>
            <a:r>
              <a:rPr lang="en-US" dirty="0"/>
              <a:t> of animal origin is where the rabies virus is located and structured</a:t>
            </a:r>
            <a:r>
              <a:rPr lang="en-US" dirty="0" smtClean="0"/>
              <a:t>.</a:t>
            </a:r>
          </a:p>
          <a:p>
            <a:pPr marL="0" indent="0" algn="r">
              <a:buNone/>
            </a:pPr>
            <a:r>
              <a:rPr lang="en-US" dirty="0" smtClean="0"/>
              <a:t>When the rabies virus’s envelope fuses with the host cell membrane, it initiates the infection process.</a:t>
            </a:r>
            <a:endParaRPr lang="en-US" dirty="0"/>
          </a:p>
        </p:txBody>
      </p:sp>
      <p:pic>
        <p:nvPicPr>
          <p:cNvPr id="2050" name="Picture 2" descr="C:\Users\Public\Pictures\imagesCAFN84C4.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4514"/>
            <a:ext cx="4876800" cy="303348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9239977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We know what it is, but what does rabies do to the victim?</a:t>
            </a:r>
            <a:endParaRPr lang="en-US" dirty="0"/>
          </a:p>
        </p:txBody>
      </p:sp>
      <p:sp>
        <p:nvSpPr>
          <p:cNvPr id="3" name="Content Placeholder 2"/>
          <p:cNvSpPr>
            <a:spLocks noGrp="1"/>
          </p:cNvSpPr>
          <p:nvPr>
            <p:ph idx="1"/>
          </p:nvPr>
        </p:nvSpPr>
        <p:spPr/>
        <p:txBody>
          <a:bodyPr>
            <a:normAutofit lnSpcReduction="10000"/>
          </a:bodyPr>
          <a:lstStyle/>
          <a:p>
            <a:r>
              <a:rPr lang="en-US" sz="2400" dirty="0" smtClean="0"/>
              <a:t>Stage one- This stage lasts 1-3 days and is known as the “prodromal stage”. It’s characterized by behavioral changes.</a:t>
            </a:r>
          </a:p>
          <a:p>
            <a:r>
              <a:rPr lang="en-US" sz="2400" dirty="0" smtClean="0"/>
              <a:t>Stage two- This stage lasts 3-4 days and is the “excitative stage”. It’s also known as “furious rabies” because of the tendency of the infected animal to be hyperactive to external stimuli and tend to bite at anything near them.</a:t>
            </a:r>
          </a:p>
          <a:p>
            <a:r>
              <a:rPr lang="en-US" sz="2400" dirty="0" smtClean="0"/>
              <a:t>Stage three- This stage is referred to as the “paralytic stage”. It’s caused by damage to the motor neurons and incoordination is seen due to paralysis of the rear limbs. Drooling and difficult swallowing are caused by paralysis of the facial and throat muscles. Death is usually caused by respiratory arrest.</a:t>
            </a:r>
          </a:p>
          <a:p>
            <a:endParaRPr lang="en-US" dirty="0"/>
          </a:p>
        </p:txBody>
      </p:sp>
    </p:spTree>
    <p:extLst>
      <p:ext uri="{BB962C8B-B14F-4D97-AF65-F5344CB8AC3E}">
        <p14:creationId xmlns:p14="http://schemas.microsoft.com/office/powerpoint/2010/main" val="266977598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Now, there are two forms of rabies…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One form of rabies is referred to as “furious” rabies. This form consists of aggression and frothing of the mouth. The animal may even attack stationary objects and animals. These outbreaks may alternate with periods of depression.</a:t>
            </a:r>
          </a:p>
          <a:p>
            <a:r>
              <a:rPr lang="en-US" dirty="0" smtClean="0"/>
              <a:t>The other form is “dumb” rabies. Dumb rabies has no mad period. This one usually includes paralysis, typically of lower jaw, and a drooping head. The paralysis will spread to extremities and vital organs. The animal may become depressed and retreat to secluded areas.</a:t>
            </a:r>
            <a:endParaRPr lang="en-US" dirty="0"/>
          </a:p>
        </p:txBody>
      </p:sp>
    </p:spTree>
    <p:extLst>
      <p:ext uri="{BB962C8B-B14F-4D97-AF65-F5344CB8AC3E}">
        <p14:creationId xmlns:p14="http://schemas.microsoft.com/office/powerpoint/2010/main" val="8192221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How can I get a sure answer on if my pet has it?</a:t>
            </a:r>
            <a:endParaRPr lang="en-US" dirty="0"/>
          </a:p>
        </p:txBody>
      </p:sp>
      <p:sp>
        <p:nvSpPr>
          <p:cNvPr id="3" name="Content Placeholder 2"/>
          <p:cNvSpPr>
            <a:spLocks noGrp="1"/>
          </p:cNvSpPr>
          <p:nvPr>
            <p:ph idx="1"/>
          </p:nvPr>
        </p:nvSpPr>
        <p:spPr>
          <a:xfrm>
            <a:off x="457200" y="1905000"/>
            <a:ext cx="8686800" cy="4221163"/>
          </a:xfrm>
        </p:spPr>
        <p:txBody>
          <a:bodyPr>
            <a:normAutofit/>
          </a:bodyPr>
          <a:lstStyle/>
          <a:p>
            <a:pPr marL="0" indent="0">
              <a:buNone/>
            </a:pPr>
            <a:r>
              <a:rPr lang="en-US" sz="2800" dirty="0" smtClean="0"/>
              <a:t>The most used method for diagnosing rabies is by performing PCR or viral culture of brain samples taken</a:t>
            </a:r>
          </a:p>
          <a:p>
            <a:pPr marL="0" indent="0">
              <a:buNone/>
            </a:pPr>
            <a:r>
              <a:rPr lang="en-US" sz="2800" dirty="0"/>
              <a:t> </a:t>
            </a:r>
            <a:r>
              <a:rPr lang="en-US" sz="2800" dirty="0" smtClean="0"/>
              <a:t>                              post-mortem. Another method of </a:t>
            </a:r>
          </a:p>
          <a:p>
            <a:pPr marL="0" indent="0">
              <a:buNone/>
            </a:pPr>
            <a:r>
              <a:rPr lang="en-US" sz="2800" dirty="0"/>
              <a:t>	</a:t>
            </a:r>
            <a:r>
              <a:rPr lang="en-US" sz="2800" dirty="0" smtClean="0"/>
              <a:t>	        diagnosing rabies is to take skin samples.</a:t>
            </a:r>
          </a:p>
          <a:p>
            <a:pPr marL="0" indent="0">
              <a:buNone/>
            </a:pPr>
            <a:r>
              <a:rPr lang="en-US" sz="2800" dirty="0"/>
              <a:t> </a:t>
            </a:r>
            <a:r>
              <a:rPr lang="en-US" sz="2800" dirty="0" smtClean="0"/>
              <a:t>                              Though not as sensitive, you can also use</a:t>
            </a:r>
          </a:p>
          <a:p>
            <a:pPr marL="0" indent="0">
              <a:buNone/>
            </a:pPr>
            <a:r>
              <a:rPr lang="en-US" sz="2800" dirty="0"/>
              <a:t> </a:t>
            </a:r>
            <a:r>
              <a:rPr lang="en-US" sz="2800" dirty="0" smtClean="0"/>
              <a:t>                              saliva, urine, and cerebrospinal fluid</a:t>
            </a:r>
          </a:p>
          <a:p>
            <a:pPr marL="0" indent="0">
              <a:buNone/>
            </a:pPr>
            <a:r>
              <a:rPr lang="en-US" sz="2800" dirty="0" smtClean="0"/>
              <a:t>                               samples for a diagnosis.</a:t>
            </a:r>
          </a:p>
          <a:p>
            <a:pPr marL="0" indent="0">
              <a:buNone/>
            </a:pPr>
            <a:r>
              <a:rPr lang="en-US" sz="2800" dirty="0"/>
              <a:t> </a:t>
            </a:r>
            <a:r>
              <a:rPr lang="en-US" sz="2800" dirty="0" smtClean="0"/>
              <a:t>                          </a:t>
            </a:r>
            <a:endParaRPr lang="en-US" sz="2800" dirty="0"/>
          </a:p>
        </p:txBody>
      </p:sp>
      <p:pic>
        <p:nvPicPr>
          <p:cNvPr id="3074" name="Picture 2" descr="C:\Users\Public\Pictures\images.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391" y="3124915"/>
            <a:ext cx="2999509" cy="37330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45293845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There absolutely HAS to be a treatment!</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There is no treatment for an animal once it has been infected with the rabies virus. If you can bring in an animal relatively soon after being wounded by a possibly rabid animal then post-exposure prophylaxis can be administered in preventing the virus, generally within 10 days of infection. The prognosis of an animal that has been infected is usually death. There are also pre-exposure preventatives you can give your animals with a vet’s visit.</a:t>
            </a:r>
            <a:endParaRPr lang="en-US" dirty="0"/>
          </a:p>
        </p:txBody>
      </p:sp>
    </p:spTree>
    <p:extLst>
      <p:ext uri="{BB962C8B-B14F-4D97-AF65-F5344CB8AC3E}">
        <p14:creationId xmlns:p14="http://schemas.microsoft.com/office/powerpoint/2010/main" val="294278130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Preventions</a:t>
            </a:r>
            <a:endParaRPr lang="en-US" dirty="0"/>
          </a:p>
        </p:txBody>
      </p:sp>
      <p:sp>
        <p:nvSpPr>
          <p:cNvPr id="3" name="Content Placeholder 2"/>
          <p:cNvSpPr>
            <a:spLocks noGrp="1"/>
          </p:cNvSpPr>
          <p:nvPr>
            <p:ph idx="1"/>
          </p:nvPr>
        </p:nvSpPr>
        <p:spPr/>
        <p:txBody>
          <a:bodyPr/>
          <a:lstStyle/>
          <a:p>
            <a:pPr marL="514350" indent="-514350">
              <a:buFont typeface="+mj-lt"/>
              <a:buAutoNum type="arabicParenR"/>
            </a:pPr>
            <a:r>
              <a:rPr lang="en-US" dirty="0" smtClean="0"/>
              <a:t>Preventions include vaccinations against the virus.</a:t>
            </a:r>
          </a:p>
          <a:p>
            <a:pPr marL="514350" indent="-514350">
              <a:buFont typeface="+mj-lt"/>
              <a:buAutoNum type="arabicParenR"/>
            </a:pPr>
            <a:r>
              <a:rPr lang="en-US" dirty="0"/>
              <a:t>K</a:t>
            </a:r>
            <a:r>
              <a:rPr lang="en-US" dirty="0" smtClean="0"/>
              <a:t>eeping pet under supervision.</a:t>
            </a:r>
          </a:p>
          <a:p>
            <a:pPr marL="514350" indent="-514350">
              <a:buFont typeface="+mj-lt"/>
              <a:buAutoNum type="arabicParenR"/>
            </a:pPr>
            <a:r>
              <a:rPr lang="en-US" dirty="0"/>
              <a:t>K</a:t>
            </a:r>
            <a:r>
              <a:rPr lang="en-US" dirty="0" smtClean="0"/>
              <a:t>eeping it from being in contact with wild animals.</a:t>
            </a:r>
          </a:p>
          <a:p>
            <a:pPr marL="514350" indent="-514350">
              <a:buFont typeface="+mj-lt"/>
              <a:buAutoNum type="arabicParenR"/>
            </a:pPr>
            <a:r>
              <a:rPr lang="en-US" dirty="0"/>
              <a:t>K</a:t>
            </a:r>
            <a:r>
              <a:rPr lang="en-US" dirty="0" smtClean="0"/>
              <a:t>eep animals on leashes.</a:t>
            </a:r>
            <a:endParaRPr lang="en-US" dirty="0"/>
          </a:p>
        </p:txBody>
      </p:sp>
    </p:spTree>
    <p:extLst>
      <p:ext uri="{BB962C8B-B14F-4D97-AF65-F5344CB8AC3E}">
        <p14:creationId xmlns:p14="http://schemas.microsoft.com/office/powerpoint/2010/main" val="11052896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888</TotalTime>
  <Words>1216</Words>
  <Application>Microsoft Office PowerPoint</Application>
  <PresentationFormat>On-screen Show (4:3)</PresentationFormat>
  <Paragraphs>77</Paragraphs>
  <Slides>15</Slides>
  <Notes>2</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rabies</vt:lpstr>
      <vt:lpstr>Rabies??? What is that?</vt:lpstr>
      <vt:lpstr>Some history for you!</vt:lpstr>
      <vt:lpstr>Rabies Make Up.</vt:lpstr>
      <vt:lpstr>We know what it is, but what does rabies do to the victim?</vt:lpstr>
      <vt:lpstr>Now, there are two forms of rabies…</vt:lpstr>
      <vt:lpstr>How can I get a sure answer on if my pet has it?</vt:lpstr>
      <vt:lpstr>There absolutely HAS to be a treatment!</vt:lpstr>
      <vt:lpstr>Preventions</vt:lpstr>
      <vt:lpstr>Tell me about the tell-tell signs…</vt:lpstr>
      <vt:lpstr>Transmission</vt:lpstr>
      <vt:lpstr>Information for the Civilians</vt:lpstr>
      <vt:lpstr>Cool Facts</vt:lpstr>
      <vt:lpstr>“Q &amp; A”</vt:lpstr>
      <vt:lpstr>References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Rabies…what is it???</dc:title>
  <dc:creator>Gabby</dc:creator>
  <cp:lastModifiedBy>Gabby</cp:lastModifiedBy>
  <cp:revision>54</cp:revision>
  <dcterms:created xsi:type="dcterms:W3CDTF">2011-07-08T00:12:03Z</dcterms:created>
  <dcterms:modified xsi:type="dcterms:W3CDTF">2011-07-24T23:39:29Z</dcterms:modified>
</cp:coreProperties>
</file>